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sldIdLst>
    <p:sldId id="256" r:id="rId3"/>
    <p:sldId id="259" r:id="rId4"/>
    <p:sldId id="267" r:id="rId5"/>
    <p:sldId id="258" r:id="rId6"/>
    <p:sldId id="263" r:id="rId7"/>
    <p:sldId id="268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8F1B"/>
    <a:srgbClr val="EB971D"/>
    <a:srgbClr val="F29C1F"/>
    <a:srgbClr val="005625"/>
    <a:srgbClr val="08632F"/>
    <a:srgbClr val="006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9086" autoAdjust="0"/>
  </p:normalViewPr>
  <p:slideViewPr>
    <p:cSldViewPr snapToGrid="0" snapToObjects="1">
      <p:cViewPr>
        <p:scale>
          <a:sx n="100" d="100"/>
          <a:sy n="100" d="100"/>
        </p:scale>
        <p:origin x="-888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11/30/15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614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11/30/15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663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11/30/15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3853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11/30/15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383486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11/30/15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08255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11/30/15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030104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11/30/15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92139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11/30/15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306898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11/30/15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437302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11/30/15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541293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11/30/15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19027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11/30/15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0566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11/30/15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241413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11/30/15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621533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11/30/15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35996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11/30/15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644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11/30/15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05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11/30/15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333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11/30/15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040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11/30/15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864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11/30/15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25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11/30/15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790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9C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6CD1F-3D44-AD40-AF91-7C41CBC0A7E2}" type="datetimeFigureOut">
              <a:rPr lang="en-US" smtClean="0"/>
              <a:t>11/30/15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496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9C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11/30/15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00808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45" b="28345"/>
          <a:stretch/>
        </p:blipFill>
        <p:spPr>
          <a:xfrm>
            <a:off x="0" y="66812"/>
            <a:ext cx="9144000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4076" y="1401207"/>
            <a:ext cx="8249860" cy="1227693"/>
          </a:xfrm>
          <a:solidFill>
            <a:schemeClr val="tx1">
              <a:alpha val="45000"/>
            </a:schemeClr>
          </a:solidFill>
        </p:spPr>
        <p:txBody>
          <a:bodyPr>
            <a:noAutofit/>
          </a:bodyPr>
          <a:lstStyle/>
          <a:p>
            <a:pPr algn="l"/>
            <a:r>
              <a:rPr lang="en-US" sz="2400" b="1" dirty="0" smtClean="0">
                <a:solidFill>
                  <a:srgbClr val="FFFFFF"/>
                </a:solidFill>
                <a:latin typeface="Candara"/>
                <a:cs typeface="Candara"/>
              </a:rPr>
              <a:t>People are buying exotic species as pets. Some of these animals are released when their owners aren’t able to care for them anymore.</a:t>
            </a:r>
            <a:endParaRPr lang="en-US" sz="2400" b="1" dirty="0">
              <a:solidFill>
                <a:srgbClr val="FFFFFF"/>
              </a:solidFill>
              <a:latin typeface="Candara"/>
              <a:cs typeface="Candara"/>
            </a:endParaRPr>
          </a:p>
          <a:p>
            <a:pPr algn="l"/>
            <a:endParaRPr lang="en-US" sz="24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486419" y="1172638"/>
            <a:ext cx="8147517" cy="2702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384076" y="66812"/>
            <a:ext cx="8410202" cy="11328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100" b="1" dirty="0" smtClean="0">
                <a:solidFill>
                  <a:srgbClr val="FFFFFF"/>
                </a:solidFill>
                <a:latin typeface="Candara"/>
                <a:cs typeface="Candara"/>
              </a:rPr>
              <a:t>The Problem</a:t>
            </a:r>
            <a:endParaRPr lang="en-US" sz="51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</p:spTree>
    <p:extLst>
      <p:ext uri="{BB962C8B-B14F-4D97-AF65-F5344CB8AC3E}">
        <p14:creationId xmlns:p14="http://schemas.microsoft.com/office/powerpoint/2010/main" val="11966008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3995622" y="1569933"/>
            <a:ext cx="4930414" cy="135692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600"/>
              </a:spcAft>
            </a:pPr>
            <a:r>
              <a:rPr lang="en-US" sz="2200" b="1" dirty="0" smtClean="0">
                <a:solidFill>
                  <a:srgbClr val="000000"/>
                </a:solidFill>
                <a:latin typeface="Candara"/>
                <a:cs typeface="Candara"/>
              </a:rPr>
              <a:t>Invasive Species</a:t>
            </a:r>
          </a:p>
          <a:p>
            <a:pPr algn="l">
              <a:spcBef>
                <a:spcPts val="0"/>
              </a:spcBef>
              <a:spcAft>
                <a:spcPts val="1200"/>
              </a:spcAft>
            </a:pPr>
            <a:r>
              <a:rPr lang="en-US" sz="2000" dirty="0" smtClean="0">
                <a:solidFill>
                  <a:srgbClr val="000000"/>
                </a:solidFill>
                <a:latin typeface="Candara"/>
                <a:cs typeface="Candara"/>
              </a:rPr>
              <a:t>Released pets can start breeding, taking over habitats, spreading diseases, and preying on native animals.</a:t>
            </a:r>
            <a:endParaRPr lang="en-US" sz="2000" dirty="0">
              <a:solidFill>
                <a:srgbClr val="000000"/>
              </a:solidFill>
              <a:latin typeface="Candara"/>
              <a:cs typeface="Candara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874638" y="1820706"/>
            <a:ext cx="943624" cy="926735"/>
            <a:chOff x="2576614" y="1629727"/>
            <a:chExt cx="949851" cy="926735"/>
          </a:xfrm>
        </p:grpSpPr>
        <p:sp>
          <p:nvSpPr>
            <p:cNvPr id="8" name="Oval 7"/>
            <p:cNvSpPr/>
            <p:nvPr/>
          </p:nvSpPr>
          <p:spPr>
            <a:xfrm>
              <a:off x="2576614" y="1629727"/>
              <a:ext cx="949851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13" name="Subtitle 2"/>
            <p:cNvSpPr txBox="1">
              <a:spLocks/>
            </p:cNvSpPr>
            <p:nvPr/>
          </p:nvSpPr>
          <p:spPr>
            <a:xfrm>
              <a:off x="2689483" y="1629727"/>
              <a:ext cx="724112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 smtClean="0">
                  <a:solidFill>
                    <a:schemeClr val="bg1"/>
                  </a:solidFill>
                  <a:latin typeface="Avenir Book"/>
                  <a:cs typeface="Avenir Book"/>
                </a:rPr>
                <a:t>1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2874638" y="3575899"/>
            <a:ext cx="943624" cy="926735"/>
            <a:chOff x="2616144" y="2886036"/>
            <a:chExt cx="949851" cy="926735"/>
          </a:xfrm>
        </p:grpSpPr>
        <p:sp>
          <p:nvSpPr>
            <p:cNvPr id="14" name="Oval 13"/>
            <p:cNvSpPr/>
            <p:nvPr/>
          </p:nvSpPr>
          <p:spPr>
            <a:xfrm>
              <a:off x="2616144" y="2886036"/>
              <a:ext cx="949851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15" name="Subtitle 2"/>
            <p:cNvSpPr txBox="1">
              <a:spLocks/>
            </p:cNvSpPr>
            <p:nvPr/>
          </p:nvSpPr>
          <p:spPr>
            <a:xfrm>
              <a:off x="2729013" y="2886036"/>
              <a:ext cx="724112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>
                  <a:solidFill>
                    <a:schemeClr val="bg1"/>
                  </a:solidFill>
                  <a:latin typeface="Avenir Book"/>
                  <a:cs typeface="Avenir Book"/>
                </a:rPr>
                <a:t>2</a:t>
              </a:r>
              <a:endParaRPr lang="en-US" sz="5000" dirty="0" smtClean="0">
                <a:solidFill>
                  <a:schemeClr val="bg1"/>
                </a:solidFill>
                <a:latin typeface="Avenir Book"/>
                <a:cs typeface="Avenir Book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874638" y="5306410"/>
            <a:ext cx="943624" cy="926735"/>
            <a:chOff x="2643472" y="4146787"/>
            <a:chExt cx="949851" cy="926735"/>
          </a:xfrm>
        </p:grpSpPr>
        <p:sp>
          <p:nvSpPr>
            <p:cNvPr id="16" name="Oval 15"/>
            <p:cNvSpPr/>
            <p:nvPr/>
          </p:nvSpPr>
          <p:spPr>
            <a:xfrm>
              <a:off x="2643472" y="4146787"/>
              <a:ext cx="949851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17" name="Subtitle 2"/>
            <p:cNvSpPr txBox="1">
              <a:spLocks/>
            </p:cNvSpPr>
            <p:nvPr/>
          </p:nvSpPr>
          <p:spPr>
            <a:xfrm>
              <a:off x="2756341" y="4146787"/>
              <a:ext cx="724112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>
                  <a:solidFill>
                    <a:schemeClr val="bg1"/>
                  </a:solidFill>
                  <a:latin typeface="Avenir Book"/>
                  <a:cs typeface="Avenir Book"/>
                </a:rPr>
                <a:t>3</a:t>
              </a:r>
              <a:endParaRPr lang="en-US" sz="5000" dirty="0" smtClean="0">
                <a:solidFill>
                  <a:schemeClr val="bg1"/>
                </a:solidFill>
                <a:latin typeface="Avenir Book"/>
                <a:cs typeface="Avenir Book"/>
              </a:endParaRPr>
            </a:p>
          </p:txBody>
        </p:sp>
      </p:grpSp>
      <p:cxnSp>
        <p:nvCxnSpPr>
          <p:cNvPr id="18" name="Straight Connector 17"/>
          <p:cNvCxnSpPr/>
          <p:nvPr/>
        </p:nvCxnSpPr>
        <p:spPr>
          <a:xfrm flipV="1">
            <a:off x="486419" y="1172638"/>
            <a:ext cx="8147517" cy="2702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itle 1"/>
          <p:cNvSpPr txBox="1">
            <a:spLocks/>
          </p:cNvSpPr>
          <p:nvPr/>
        </p:nvSpPr>
        <p:spPr>
          <a:xfrm>
            <a:off x="384076" y="66812"/>
            <a:ext cx="8410202" cy="11328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400" b="1" dirty="0" smtClean="0">
                <a:solidFill>
                  <a:srgbClr val="FFFFFF"/>
                </a:solidFill>
                <a:latin typeface="Candara"/>
                <a:cs typeface="Candara"/>
              </a:rPr>
              <a:t>Consequences of Exotic Pets</a:t>
            </a:r>
            <a:endParaRPr lang="en-US" sz="54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20" name="Subtitle 2"/>
          <p:cNvSpPr txBox="1">
            <a:spLocks/>
          </p:cNvSpPr>
          <p:nvPr/>
        </p:nvSpPr>
        <p:spPr>
          <a:xfrm>
            <a:off x="3995621" y="3309474"/>
            <a:ext cx="4798658" cy="14244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600"/>
              </a:spcAft>
            </a:pPr>
            <a:r>
              <a:rPr lang="en-US" sz="2200" b="1" dirty="0" smtClean="0">
                <a:solidFill>
                  <a:srgbClr val="000000"/>
                </a:solidFill>
                <a:latin typeface="Candara"/>
                <a:cs typeface="Candara"/>
              </a:rPr>
              <a:t>Neighborhood Nuisances</a:t>
            </a:r>
            <a:endParaRPr lang="en-US" sz="2200" b="1" dirty="0">
              <a:solidFill>
                <a:srgbClr val="000000"/>
              </a:solidFill>
              <a:latin typeface="Candara"/>
              <a:cs typeface="Candara"/>
            </a:endParaRPr>
          </a:p>
          <a:p>
            <a:pPr algn="l">
              <a:spcBef>
                <a:spcPts val="0"/>
              </a:spcBef>
              <a:spcAft>
                <a:spcPts val="1200"/>
              </a:spcAft>
            </a:pPr>
            <a:r>
              <a:rPr lang="en-US" sz="2000" dirty="0" smtClean="0">
                <a:solidFill>
                  <a:srgbClr val="000000"/>
                </a:solidFill>
                <a:latin typeface="Candara"/>
                <a:cs typeface="Candara"/>
              </a:rPr>
              <a:t>Large pets like pythons and alligators pose risks to pets and people. Others, like Giant African Snails, eat every plant in sight.</a:t>
            </a:r>
            <a:endParaRPr lang="en-US" sz="2000" dirty="0">
              <a:solidFill>
                <a:srgbClr val="000000"/>
              </a:solidFill>
              <a:latin typeface="Candara"/>
              <a:cs typeface="Candara"/>
            </a:endParaRPr>
          </a:p>
        </p:txBody>
      </p:sp>
      <p:sp>
        <p:nvSpPr>
          <p:cNvPr id="21" name="Subtitle 2"/>
          <p:cNvSpPr txBox="1">
            <a:spLocks/>
          </p:cNvSpPr>
          <p:nvPr/>
        </p:nvSpPr>
        <p:spPr>
          <a:xfrm>
            <a:off x="3995622" y="5065720"/>
            <a:ext cx="4767378" cy="13985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600"/>
              </a:spcAft>
            </a:pPr>
            <a:r>
              <a:rPr lang="en-US" sz="2200" b="1" dirty="0" smtClean="0">
                <a:solidFill>
                  <a:srgbClr val="000000"/>
                </a:solidFill>
                <a:latin typeface="Candara"/>
                <a:cs typeface="Candara"/>
              </a:rPr>
              <a:t>Overexploitation</a:t>
            </a:r>
            <a:endParaRPr lang="en-US" sz="2200" b="1" dirty="0">
              <a:solidFill>
                <a:srgbClr val="000000"/>
              </a:solidFill>
              <a:latin typeface="Candara"/>
              <a:cs typeface="Candara"/>
            </a:endParaRPr>
          </a:p>
          <a:p>
            <a:pPr algn="l">
              <a:spcBef>
                <a:spcPts val="0"/>
              </a:spcBef>
              <a:spcAft>
                <a:spcPts val="1200"/>
              </a:spcAft>
            </a:pPr>
            <a:r>
              <a:rPr lang="en-US" sz="2000" dirty="0" smtClean="0">
                <a:solidFill>
                  <a:srgbClr val="000000"/>
                </a:solidFill>
                <a:latin typeface="Candara"/>
                <a:cs typeface="Candara"/>
              </a:rPr>
              <a:t>Some exotic pets are captured illegally from the wild. Their wild populations are rapidly dwindling as a result.</a:t>
            </a:r>
            <a:endParaRPr lang="en-US" sz="2000" dirty="0">
              <a:solidFill>
                <a:srgbClr val="000000"/>
              </a:solidFill>
              <a:latin typeface="Candara"/>
              <a:cs typeface="Candara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700" b="17614"/>
          <a:stretch/>
        </p:blipFill>
        <p:spPr>
          <a:xfrm>
            <a:off x="486419" y="1519134"/>
            <a:ext cx="2053581" cy="15337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3" name="Picture 2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6923" r="11954" b="17351"/>
          <a:stretch/>
        </p:blipFill>
        <p:spPr>
          <a:xfrm>
            <a:off x="486419" y="3260847"/>
            <a:ext cx="2053581" cy="15337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243" t="166" b="-166"/>
          <a:stretch/>
        </p:blipFill>
        <p:spPr>
          <a:xfrm>
            <a:off x="486419" y="5002560"/>
            <a:ext cx="2053581" cy="15212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40613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2559981" y="1172638"/>
            <a:ext cx="6404887" cy="112730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5000" b="1" dirty="0" smtClean="0">
                <a:solidFill>
                  <a:schemeClr val="bg1"/>
                </a:solidFill>
                <a:latin typeface="Candara"/>
                <a:cs typeface="Candara"/>
              </a:rPr>
              <a:t>Think Before You Buy</a:t>
            </a:r>
            <a:endParaRPr lang="en-US" sz="50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7" name="Oval 6"/>
          <p:cNvSpPr/>
          <p:nvPr/>
        </p:nvSpPr>
        <p:spPr>
          <a:xfrm>
            <a:off x="645295" y="615757"/>
            <a:ext cx="1591892" cy="1553151"/>
          </a:xfrm>
          <a:prstGeom prst="ellipse">
            <a:avLst/>
          </a:prstGeom>
          <a:noFill/>
          <a:ln w="9525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 w="76200" cmpd="sng">
                <a:solidFill>
                  <a:srgbClr val="000000"/>
                </a:solidFill>
              </a:ln>
            </a:endParaRPr>
          </a:p>
        </p:txBody>
      </p:sp>
      <p:sp>
        <p:nvSpPr>
          <p:cNvPr id="14" name="Subtitle 2"/>
          <p:cNvSpPr txBox="1">
            <a:spLocks/>
          </p:cNvSpPr>
          <p:nvPr/>
        </p:nvSpPr>
        <p:spPr>
          <a:xfrm>
            <a:off x="824427" y="557631"/>
            <a:ext cx="1213568" cy="132026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9600" dirty="0">
                <a:solidFill>
                  <a:schemeClr val="bg1"/>
                </a:solidFill>
                <a:latin typeface="Avenir Book"/>
                <a:cs typeface="Avenir Book"/>
              </a:rPr>
              <a:t>1</a:t>
            </a:r>
            <a:endParaRPr lang="en-US" sz="9600" dirty="0" smtClean="0">
              <a:solidFill>
                <a:schemeClr val="bg1"/>
              </a:solidFill>
              <a:latin typeface="Avenir Book"/>
              <a:cs typeface="Avenir Book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450178" y="2586039"/>
            <a:ext cx="4344100" cy="3447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200" b="1" dirty="0" smtClean="0">
                <a:solidFill>
                  <a:srgbClr val="000000"/>
                </a:solidFill>
                <a:latin typeface="Candara"/>
                <a:cs typeface="Candara"/>
              </a:rPr>
              <a:t>Future owners should consider all the care, supplies, and ongoing expenses that a certain pet will need in its lifetime. </a:t>
            </a:r>
          </a:p>
          <a:p>
            <a:pPr>
              <a:spcAft>
                <a:spcPts val="1200"/>
              </a:spcAft>
            </a:pPr>
            <a:r>
              <a:rPr lang="en-US" sz="2000" dirty="0" smtClean="0">
                <a:solidFill>
                  <a:srgbClr val="000000"/>
                </a:solidFill>
                <a:latin typeface="Candara"/>
                <a:cs typeface="Candara"/>
              </a:rPr>
              <a:t>If you decide you are able to care for a pet for the rest of its life, consider adopting an unwanted pet instead of buying one from a pet shop. That way you won’t contribute to the trade of exotic animals. </a:t>
            </a:r>
            <a:endParaRPr lang="en-US" sz="2000" dirty="0">
              <a:solidFill>
                <a:srgbClr val="000000"/>
              </a:solidFill>
              <a:latin typeface="Candara"/>
              <a:cs typeface="Candara"/>
            </a:endParaRP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2559981" y="533217"/>
            <a:ext cx="6136755" cy="65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1" dirty="0" smtClean="0">
                <a:solidFill>
                  <a:srgbClr val="FFFFFF"/>
                </a:solidFill>
                <a:latin typeface="Candara"/>
                <a:cs typeface="Candara"/>
              </a:rPr>
              <a:t>What Can You Do about It?</a:t>
            </a:r>
            <a:endParaRPr lang="en-US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2559981" y="1172638"/>
            <a:ext cx="6073955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827" r="7127" b="-792"/>
          <a:stretch/>
        </p:blipFill>
        <p:spPr>
          <a:xfrm>
            <a:off x="528005" y="2710538"/>
            <a:ext cx="3465790" cy="323264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357560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736290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2559981" y="1172638"/>
            <a:ext cx="6404887" cy="112730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5000" b="1" dirty="0" smtClean="0">
                <a:solidFill>
                  <a:schemeClr val="bg1"/>
                </a:solidFill>
                <a:latin typeface="Candara"/>
                <a:cs typeface="Candara"/>
              </a:rPr>
              <a:t>Find a New Owner</a:t>
            </a:r>
            <a:endParaRPr lang="en-US" sz="50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7" name="Oval 6"/>
          <p:cNvSpPr/>
          <p:nvPr/>
        </p:nvSpPr>
        <p:spPr>
          <a:xfrm>
            <a:off x="645295" y="615757"/>
            <a:ext cx="1591892" cy="1553151"/>
          </a:xfrm>
          <a:prstGeom prst="ellipse">
            <a:avLst/>
          </a:prstGeom>
          <a:noFill/>
          <a:ln w="9525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 w="76200" cmpd="sng">
                <a:solidFill>
                  <a:srgbClr val="000000"/>
                </a:solidFill>
              </a:ln>
            </a:endParaRPr>
          </a:p>
        </p:txBody>
      </p:sp>
      <p:sp>
        <p:nvSpPr>
          <p:cNvPr id="14" name="Subtitle 2"/>
          <p:cNvSpPr txBox="1">
            <a:spLocks/>
          </p:cNvSpPr>
          <p:nvPr/>
        </p:nvSpPr>
        <p:spPr>
          <a:xfrm>
            <a:off x="824427" y="557631"/>
            <a:ext cx="1213568" cy="132026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9600" dirty="0">
                <a:solidFill>
                  <a:schemeClr val="bg1"/>
                </a:solidFill>
                <a:latin typeface="Avenir Book"/>
                <a:cs typeface="Avenir Book"/>
              </a:rPr>
              <a:t>2</a:t>
            </a:r>
            <a:endParaRPr lang="en-US" sz="9600" dirty="0" smtClean="0">
              <a:solidFill>
                <a:schemeClr val="bg1"/>
              </a:solidFill>
              <a:latin typeface="Avenir Book"/>
              <a:cs typeface="Avenir Book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207126" y="2648694"/>
            <a:ext cx="4426810" cy="29546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200" b="1" dirty="0" smtClean="0">
                <a:solidFill>
                  <a:srgbClr val="000000"/>
                </a:solidFill>
                <a:latin typeface="Candara"/>
                <a:cs typeface="Candara"/>
              </a:rPr>
              <a:t>If you have a pet you can no longer care for, find a new owner rather than releasing it.</a:t>
            </a:r>
          </a:p>
          <a:p>
            <a:pPr marL="342900" indent="-342900">
              <a:spcAft>
                <a:spcPts val="1200"/>
              </a:spcAft>
              <a:buFont typeface="Wingdings" charset="2"/>
              <a:buChar char="Ø"/>
            </a:pPr>
            <a:r>
              <a:rPr lang="en-US" sz="2000" dirty="0" smtClean="0">
                <a:solidFill>
                  <a:srgbClr val="000000"/>
                </a:solidFill>
                <a:latin typeface="Candara"/>
                <a:cs typeface="Candara"/>
              </a:rPr>
              <a:t>Post on adoption websites and newspapers about your pet.</a:t>
            </a:r>
            <a:endParaRPr lang="en-US" sz="2000" dirty="0">
              <a:solidFill>
                <a:srgbClr val="000000"/>
              </a:solidFill>
              <a:latin typeface="Candara"/>
              <a:cs typeface="Candara"/>
            </a:endParaRPr>
          </a:p>
          <a:p>
            <a:pPr marL="342900" indent="-342900">
              <a:spcAft>
                <a:spcPts val="1200"/>
              </a:spcAft>
              <a:buFont typeface="Wingdings" charset="2"/>
              <a:buChar char="Ø"/>
            </a:pPr>
            <a:r>
              <a:rPr lang="en-US" sz="2000" dirty="0" smtClean="0">
                <a:solidFill>
                  <a:srgbClr val="000000"/>
                </a:solidFill>
                <a:latin typeface="Candara"/>
                <a:cs typeface="Candara"/>
              </a:rPr>
              <a:t>Find organizations that will find foster homes and help with adoptions.</a:t>
            </a:r>
            <a:endParaRPr lang="en-US" sz="2000" dirty="0">
              <a:solidFill>
                <a:srgbClr val="000000"/>
              </a:solidFill>
              <a:latin typeface="Candara"/>
              <a:cs typeface="Candara"/>
            </a:endParaRP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2559981" y="533217"/>
            <a:ext cx="6136755" cy="65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1" dirty="0" smtClean="0">
                <a:solidFill>
                  <a:srgbClr val="FFFFFF"/>
                </a:solidFill>
                <a:latin typeface="Candara"/>
                <a:cs typeface="Candara"/>
              </a:rPr>
              <a:t>What Can You Do about It?</a:t>
            </a:r>
            <a:endParaRPr lang="en-US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2559981" y="1172638"/>
            <a:ext cx="6073955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198" r="4385"/>
          <a:stretch/>
        </p:blipFill>
        <p:spPr>
          <a:xfrm>
            <a:off x="598210" y="2750294"/>
            <a:ext cx="3164704" cy="349208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45013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2559981" y="1172638"/>
            <a:ext cx="6404887" cy="112730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5000" b="1" dirty="0" smtClean="0">
                <a:solidFill>
                  <a:schemeClr val="bg1"/>
                </a:solidFill>
                <a:latin typeface="Candara"/>
                <a:cs typeface="Candara"/>
              </a:rPr>
              <a:t>Notify Authorities</a:t>
            </a:r>
            <a:endParaRPr lang="en-US" sz="50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9" name="Subtitle 2"/>
          <p:cNvSpPr txBox="1">
            <a:spLocks/>
          </p:cNvSpPr>
          <p:nvPr/>
        </p:nvSpPr>
        <p:spPr>
          <a:xfrm>
            <a:off x="2559981" y="533217"/>
            <a:ext cx="6136755" cy="65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1" dirty="0" smtClean="0">
                <a:solidFill>
                  <a:srgbClr val="FFFFFF"/>
                </a:solidFill>
                <a:latin typeface="Candara"/>
                <a:cs typeface="Candara"/>
              </a:rPr>
              <a:t>What Can You Do about It?</a:t>
            </a:r>
            <a:endParaRPr lang="en-US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2559981" y="1172638"/>
            <a:ext cx="6073955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645295" y="615757"/>
            <a:ext cx="1591892" cy="1553151"/>
          </a:xfrm>
          <a:prstGeom prst="ellipse">
            <a:avLst/>
          </a:prstGeom>
          <a:noFill/>
          <a:ln w="9525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 w="76200" cmpd="sng">
                <a:solidFill>
                  <a:srgbClr val="000000"/>
                </a:solidFill>
              </a:ln>
            </a:endParaRPr>
          </a:p>
        </p:txBody>
      </p:sp>
      <p:sp>
        <p:nvSpPr>
          <p:cNvPr id="22" name="Subtitle 2"/>
          <p:cNvSpPr txBox="1">
            <a:spLocks/>
          </p:cNvSpPr>
          <p:nvPr/>
        </p:nvSpPr>
        <p:spPr>
          <a:xfrm>
            <a:off x="824427" y="557631"/>
            <a:ext cx="1213568" cy="132026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9600" dirty="0">
                <a:solidFill>
                  <a:schemeClr val="bg1"/>
                </a:solidFill>
                <a:latin typeface="Avenir Book"/>
                <a:cs typeface="Avenir Book"/>
              </a:rPr>
              <a:t>3</a:t>
            </a:r>
            <a:endParaRPr lang="en-US" sz="9600" dirty="0" smtClean="0">
              <a:solidFill>
                <a:schemeClr val="bg1"/>
              </a:solidFill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012881" y="3523754"/>
            <a:ext cx="3875055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b="1" dirty="0">
                <a:solidFill>
                  <a:srgbClr val="000000"/>
                </a:solidFill>
                <a:latin typeface="Candara"/>
                <a:cs typeface="Candara"/>
              </a:rPr>
              <a:t>If it’s dangerous, contact Animal Control for </a:t>
            </a:r>
            <a:r>
              <a:rPr lang="en-US" sz="2000" b="1" dirty="0" smtClean="0">
                <a:solidFill>
                  <a:srgbClr val="000000"/>
                </a:solidFill>
                <a:latin typeface="Candara"/>
                <a:cs typeface="Candara"/>
              </a:rPr>
              <a:t>removal.</a:t>
            </a:r>
            <a:endParaRPr lang="en-US" sz="2000" b="1" dirty="0">
              <a:solidFill>
                <a:srgbClr val="000000"/>
              </a:solidFill>
              <a:latin typeface="Candara"/>
              <a:cs typeface="Candara"/>
            </a:endParaRPr>
          </a:p>
          <a:p>
            <a:pPr marL="342900" indent="-342900"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000" b="1" dirty="0" smtClean="0">
                <a:solidFill>
                  <a:srgbClr val="000000"/>
                </a:solidFill>
                <a:latin typeface="Candara"/>
                <a:cs typeface="Candara"/>
              </a:rPr>
              <a:t>If it’s </a:t>
            </a:r>
            <a:r>
              <a:rPr lang="en-US" sz="2000" b="1" dirty="0" err="1" smtClean="0">
                <a:solidFill>
                  <a:srgbClr val="000000"/>
                </a:solidFill>
                <a:latin typeface="Candara"/>
                <a:cs typeface="Candara"/>
              </a:rPr>
              <a:t>nonharmful</a:t>
            </a:r>
            <a:r>
              <a:rPr lang="en-US" sz="2000" b="1" dirty="0" smtClean="0">
                <a:solidFill>
                  <a:srgbClr val="000000"/>
                </a:solidFill>
                <a:latin typeface="Candara"/>
                <a:cs typeface="Candara"/>
              </a:rPr>
              <a:t>, capture it and contact Animal Control.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105" y="2723654"/>
            <a:ext cx="4072575" cy="305443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Subtitle 2"/>
          <p:cNvSpPr txBox="1">
            <a:spLocks/>
          </p:cNvSpPr>
          <p:nvPr/>
        </p:nvSpPr>
        <p:spPr>
          <a:xfrm>
            <a:off x="5012881" y="2587997"/>
            <a:ext cx="3937855" cy="576114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2200" b="1" dirty="0">
                <a:solidFill>
                  <a:srgbClr val="000000"/>
                </a:solidFill>
                <a:latin typeface="Candara"/>
                <a:cs typeface="Candara"/>
              </a:rPr>
              <a:t>If you </a:t>
            </a:r>
            <a:r>
              <a:rPr lang="en-US" sz="2200" b="1" dirty="0" smtClean="0">
                <a:solidFill>
                  <a:srgbClr val="000000"/>
                </a:solidFill>
                <a:latin typeface="Candara"/>
                <a:cs typeface="Candara"/>
              </a:rPr>
              <a:t>find an exotic animal in the wild:</a:t>
            </a:r>
            <a:endParaRPr lang="en-US" sz="2200" b="1" dirty="0">
              <a:solidFill>
                <a:srgbClr val="000000"/>
              </a:solidFill>
              <a:latin typeface="Candara"/>
              <a:cs typeface="Candara"/>
            </a:endParaRPr>
          </a:p>
        </p:txBody>
      </p:sp>
      <p:sp>
        <p:nvSpPr>
          <p:cNvPr id="3" name="Rectangle 2"/>
          <p:cNvSpPr/>
          <p:nvPr/>
        </p:nvSpPr>
        <p:spPr>
          <a:xfrm>
            <a:off x="5012881" y="5135643"/>
            <a:ext cx="3875055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200" dirty="0">
                <a:solidFill>
                  <a:srgbClr val="000000"/>
                </a:solidFill>
                <a:latin typeface="Candara"/>
                <a:cs typeface="Candara"/>
              </a:rPr>
              <a:t>Educate others about not releasing pets into the </a:t>
            </a:r>
            <a:r>
              <a:rPr lang="en-US" sz="2200" dirty="0" smtClean="0">
                <a:solidFill>
                  <a:srgbClr val="000000"/>
                </a:solidFill>
                <a:latin typeface="Candara"/>
                <a:cs typeface="Candara"/>
              </a:rPr>
              <a:t>wild!</a:t>
            </a:r>
            <a:endParaRPr lang="en-US" sz="2200" dirty="0">
              <a:solidFill>
                <a:srgbClr val="000000"/>
              </a:solidFill>
              <a:latin typeface="Candara"/>
              <a:cs typeface="Candara"/>
            </a:endParaRPr>
          </a:p>
        </p:txBody>
      </p:sp>
    </p:spTree>
    <p:extLst>
      <p:ext uri="{BB962C8B-B14F-4D97-AF65-F5344CB8AC3E}">
        <p14:creationId xmlns:p14="http://schemas.microsoft.com/office/powerpoint/2010/main" val="1212836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23" name="Shape 147"/>
          <p:cNvSpPr txBox="1">
            <a:spLocks noGrp="1"/>
          </p:cNvSpPr>
          <p:nvPr>
            <p:ph type="subTitle" idx="1"/>
          </p:nvPr>
        </p:nvSpPr>
        <p:spPr>
          <a:xfrm>
            <a:off x="384076" y="1401207"/>
            <a:ext cx="8410202" cy="533826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R="0" lvl="0" algn="l" rtl="0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20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Photos used </a:t>
            </a:r>
            <a:r>
              <a:rPr lang="en-US" sz="20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under </a:t>
            </a:r>
            <a:r>
              <a:rPr lang="en-US" sz="20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Creative Commons licenses:</a:t>
            </a:r>
          </a:p>
          <a:p>
            <a:pPr lvl="1" algn="l">
              <a:lnSpc>
                <a:spcPct val="150000"/>
              </a:lnSpc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https</a:t>
            </a:r>
            <a:r>
              <a:rPr lang="en-US" sz="18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://creativecommons.org/licenses/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by/</a:t>
            </a:r>
            <a:r>
              <a:rPr lang="en-US" sz="18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2.0/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sz="1800" b="1" dirty="0" smtClean="0">
              <a:solidFill>
                <a:srgbClr val="00000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“Burmese 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Python” by U.S. Fish and Wildlife Service via 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 (cropped)</a:t>
            </a: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“Red-Eared Slider” by Sheila 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Sund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 via </a:t>
            </a:r>
            <a:r>
              <a:rPr lang="en-US" sz="1800" b="1" dirty="0" err="1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(cropped)</a:t>
            </a:r>
          </a:p>
          <a:p>
            <a:pPr lvl="1" algn="l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10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/>
            </a:r>
            <a:br>
              <a:rPr lang="en-US" sz="10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</a:b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https</a:t>
            </a:r>
            <a:r>
              <a:rPr lang="en-US" sz="18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://creativecommons.org/licenses/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by-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nc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-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nd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/2.0/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1800" b="1" dirty="0">
              <a:solidFill>
                <a:srgbClr val="00000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“Hyacinth Macaw” </a:t>
            </a:r>
            <a:r>
              <a:rPr lang="en-US" sz="18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by 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Travis Hightower via 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endParaRPr lang="en-US" sz="1800" b="1" dirty="0" smtClean="0">
              <a:solidFill>
                <a:srgbClr val="00000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“Fender, Wants Dinner” by John via 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endParaRPr lang="en-US" sz="1800" b="1" dirty="0">
              <a:solidFill>
                <a:srgbClr val="00000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571500" lvl="1" algn="l">
              <a:spcBef>
                <a:spcPts val="480"/>
              </a:spcBef>
              <a:buClr>
                <a:schemeClr val="bg1"/>
              </a:buClr>
              <a:buSzPct val="100000"/>
            </a:pPr>
            <a:endParaRPr lang="en-US" sz="1000" b="1" dirty="0" smtClean="0">
              <a:solidFill>
                <a:srgbClr val="00000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lvl="1" algn="l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https://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creativecommons.org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/licenses/by/2.0/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1800" b="1" dirty="0">
              <a:solidFill>
                <a:srgbClr val="00000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“IMG_1220” (pet turtle) by 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cs typeface="Candara"/>
              </a:rPr>
              <a:t>Jessi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cs typeface="Candara"/>
              </a:rPr>
              <a:t> 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cs typeface="Candara"/>
              </a:rPr>
              <a:t>Swick</a:t>
            </a:r>
            <a:r>
              <a:rPr lang="en-US" sz="1800" b="1" dirty="0" err="1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via</a:t>
            </a:r>
            <a:r>
              <a:rPr lang="en-US" sz="18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  <a:r>
              <a:rPr lang="en-US" sz="1800" b="1" dirty="0" err="1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(cropped)</a:t>
            </a:r>
          </a:p>
          <a:p>
            <a:pPr marL="571500" lvl="1" algn="l">
              <a:spcBef>
                <a:spcPts val="480"/>
              </a:spcBef>
              <a:buClr>
                <a:schemeClr val="bg1"/>
              </a:buClr>
              <a:buSzPct val="100000"/>
            </a:pPr>
            <a:endParaRPr lang="en-US" sz="1000" b="1" dirty="0" smtClean="0">
              <a:solidFill>
                <a:srgbClr val="000000"/>
              </a:solidFill>
              <a:latin typeface="Candara"/>
              <a:cs typeface="Candara"/>
              <a:sym typeface="Galdeano"/>
            </a:endParaRPr>
          </a:p>
          <a:p>
            <a:pPr lvl="1" algn="l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18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https://</a:t>
            </a:r>
            <a:r>
              <a:rPr lang="en-US" sz="1800" b="1" dirty="0" err="1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creativecommons.org</a:t>
            </a:r>
            <a:r>
              <a:rPr lang="en-US" sz="18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/licenses/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by-</a:t>
            </a:r>
            <a:r>
              <a:rPr lang="en-US" sz="1800" b="1" dirty="0" err="1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nd</a:t>
            </a:r>
            <a:r>
              <a:rPr lang="en-US" sz="18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/2.0/</a:t>
            </a:r>
            <a:r>
              <a:rPr lang="en-US" sz="1800" b="1" dirty="0" err="1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1800" b="1" dirty="0">
              <a:solidFill>
                <a:srgbClr val="00000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“Python Caught!” </a:t>
            </a:r>
            <a:r>
              <a:rPr lang="en-US" sz="18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by 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Florida Fish and Wildlife via 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endParaRPr lang="en-US" sz="1800" b="1" dirty="0">
              <a:solidFill>
                <a:srgbClr val="000000"/>
              </a:solidFill>
              <a:latin typeface="Candara"/>
              <a:ea typeface="Galdeano"/>
              <a:cs typeface="Candara"/>
              <a:sym typeface="Galdeano"/>
            </a:endParaRPr>
          </a:p>
        </p:txBody>
      </p:sp>
      <p:cxnSp>
        <p:nvCxnSpPr>
          <p:cNvPr id="25" name="Shape 148"/>
          <p:cNvCxnSpPr/>
          <p:nvPr/>
        </p:nvCxnSpPr>
        <p:spPr>
          <a:xfrm rot="10800000" flipH="1">
            <a:off x="486418" y="1172638"/>
            <a:ext cx="8147516" cy="27020"/>
          </a:xfrm>
          <a:prstGeom prst="straightConnector1">
            <a:avLst/>
          </a:prstGeom>
          <a:noFill/>
          <a:ln w="25400" cap="flat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Shape 149"/>
          <p:cNvSpPr txBox="1"/>
          <p:nvPr/>
        </p:nvSpPr>
        <p:spPr>
          <a:xfrm>
            <a:off x="384076" y="66811"/>
            <a:ext cx="8410202" cy="113284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buClr>
                <a:srgbClr val="FFFFFF"/>
              </a:buClr>
              <a:buSzPct val="25000"/>
              <a:buFont typeface="Galdeano"/>
              <a:buNone/>
            </a:pPr>
            <a:r>
              <a:rPr lang="en-US" sz="50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Credits</a:t>
            </a:r>
          </a:p>
        </p:txBody>
      </p:sp>
    </p:spTree>
    <p:extLst>
      <p:ext uri="{BB962C8B-B14F-4D97-AF65-F5344CB8AC3E}">
        <p14:creationId xmlns:p14="http://schemas.microsoft.com/office/powerpoint/2010/main" val="122673091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32966</TotalTime>
  <Words>340</Words>
  <Application>Microsoft Macintosh PowerPoint</Application>
  <PresentationFormat>On-screen Show (4:3)</PresentationFormat>
  <Paragraphs>44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Habitat Loss</dc:title>
  <dc:creator>Leila Hadj-Chikh</dc:creator>
  <cp:lastModifiedBy>Leila Hadj-Chikh</cp:lastModifiedBy>
  <cp:revision>187</cp:revision>
  <dcterms:created xsi:type="dcterms:W3CDTF">2014-08-26T01:16:15Z</dcterms:created>
  <dcterms:modified xsi:type="dcterms:W3CDTF">2015-11-30T12:39:44Z</dcterms:modified>
</cp:coreProperties>
</file>

<file path=docProps/thumbnail.jpeg>
</file>